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9" r:id="rId2"/>
  </p:sldMasterIdLst>
  <p:notesMasterIdLst>
    <p:notesMasterId r:id="rId37"/>
  </p:notesMasterIdLst>
  <p:sldIdLst>
    <p:sldId id="257" r:id="rId3"/>
    <p:sldId id="300" r:id="rId4"/>
    <p:sldId id="290" r:id="rId5"/>
    <p:sldId id="293" r:id="rId6"/>
    <p:sldId id="262" r:id="rId7"/>
    <p:sldId id="294" r:id="rId8"/>
    <p:sldId id="263" r:id="rId9"/>
    <p:sldId id="292" r:id="rId10"/>
    <p:sldId id="311" r:id="rId11"/>
    <p:sldId id="296" r:id="rId12"/>
    <p:sldId id="269" r:id="rId13"/>
    <p:sldId id="297" r:id="rId14"/>
    <p:sldId id="270" r:id="rId15"/>
    <p:sldId id="298" r:id="rId16"/>
    <p:sldId id="264" r:id="rId17"/>
    <p:sldId id="299" r:id="rId18"/>
    <p:sldId id="276" r:id="rId19"/>
    <p:sldId id="301" r:id="rId20"/>
    <p:sldId id="277" r:id="rId21"/>
    <p:sldId id="302" r:id="rId22"/>
    <p:sldId id="278" r:id="rId23"/>
    <p:sldId id="291" r:id="rId24"/>
    <p:sldId id="303" r:id="rId25"/>
    <p:sldId id="279" r:id="rId26"/>
    <p:sldId id="304" r:id="rId27"/>
    <p:sldId id="280" r:id="rId28"/>
    <p:sldId id="305" r:id="rId29"/>
    <p:sldId id="282" r:id="rId30"/>
    <p:sldId id="306" r:id="rId31"/>
    <p:sldId id="284" r:id="rId32"/>
    <p:sldId id="307" r:id="rId33"/>
    <p:sldId id="288" r:id="rId34"/>
    <p:sldId id="308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Reiher" initials="MR" lastIdx="3" clrIdx="0">
    <p:extLst>
      <p:ext uri="{19B8F6BF-5375-455C-9EA6-DF929625EA0E}">
        <p15:presenceInfo xmlns:p15="http://schemas.microsoft.com/office/powerpoint/2012/main" userId="d7ba4b54248f90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92A"/>
    <a:srgbClr val="92A2BD"/>
    <a:srgbClr val="213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A1C2C-EF5A-480F-8FB4-543310260706}" v="283" dt="2021-02-09T19:38:23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2196" autoAdjust="0"/>
  </p:normalViewPr>
  <p:slideViewPr>
    <p:cSldViewPr snapToGrid="0">
      <p:cViewPr varScale="1">
        <p:scale>
          <a:sx n="79" d="100"/>
          <a:sy n="79" d="100"/>
        </p:scale>
        <p:origin x="9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F45C-6039-4316-850E-8C051B49865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40EDC-4AF4-416E-A3DB-470A0A9B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131B-7C8C-4042-B539-26A18041F9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0EDC-4AF4-416E-A3DB-470A0A9B09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40EDC-4AF4-416E-A3DB-470A0A9B09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40EDC-4AF4-416E-A3DB-470A0A9B09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40EDC-4AF4-416E-A3DB-470A0A9B09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2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30FDD-874C-4100-A3FE-576FED12B912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1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40EDC-4AF4-416E-A3DB-470A0A9B09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40EDC-4AF4-416E-A3DB-470A0A9B09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40EDC-4AF4-416E-A3DB-470A0A9B09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FBEF-F142-4D80-AA43-4BF7B9697C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0771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433387"/>
            <a:ext cx="10143865" cy="10810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6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294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2949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392421"/>
            <a:ext cx="10515600" cy="12180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DBE2-3E3A-4EA5-B6AD-BF3EBABB060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ED04-DA95-465F-B29F-6AB471225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9" y="722313"/>
            <a:ext cx="6391701" cy="475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‹#›</a:t>
            </a:fld>
            <a:endParaRPr lang="en-US">
              <a:solidFill>
                <a:srgbClr val="5E759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188" y="457200"/>
            <a:ext cx="4165837" cy="54038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83" y="6376183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1" y="70824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6462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719" y="2524835"/>
            <a:ext cx="3930649" cy="3398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3145" y="4893834"/>
            <a:ext cx="12188825" cy="1433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" y="6358577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8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65125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797" y="1825625"/>
            <a:ext cx="10972800" cy="42203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8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873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6556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951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17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9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5257800" cy="2001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062"/>
            <a:ext cx="5450312" cy="55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5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08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050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62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51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84" y="410368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4" y="1870471"/>
            <a:ext cx="10515600" cy="39571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49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82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782" y="4656138"/>
            <a:ext cx="10515600" cy="12396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75" y="1255480"/>
            <a:ext cx="12188825" cy="161829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3175" y="1365207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-6356" y="0"/>
            <a:ext cx="12201466" cy="1035804"/>
          </a:xfrm>
          <a:prstGeom prst="rect">
            <a:avLst/>
          </a:prstGeom>
          <a:solidFill>
            <a:srgbClr val="92A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41036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12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BAD07-2F52-470A-999B-6C681C05F84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16DC-B21F-42C8-BDC3-D172FB33DF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6109732"/>
            <a:ext cx="5631543" cy="7482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0" y="6176963"/>
            <a:ext cx="12192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19245" y="365125"/>
            <a:ext cx="64525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1" y="6227636"/>
            <a:ext cx="12188825" cy="87820"/>
          </a:xfrm>
          <a:prstGeom prst="rect">
            <a:avLst/>
          </a:prstGeom>
          <a:solidFill>
            <a:srgbClr val="21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163628"/>
            <a:ext cx="12188825" cy="64008"/>
          </a:xfrm>
          <a:prstGeom prst="rect">
            <a:avLst/>
          </a:prstGeom>
          <a:solidFill>
            <a:srgbClr val="D2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5" y="6353289"/>
            <a:ext cx="5053263" cy="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2E6A-5B91-4E3B-A669-2D3F3B010D0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48" y="6123619"/>
            <a:ext cx="5928504" cy="78772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473256"/>
            <a:ext cx="424419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2644"/>
            <a:ext cx="2586487" cy="26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23.xml"/><Relationship Id="rId18" Type="http://schemas.openxmlformats.org/officeDocument/2006/relationships/image" Target="../media/image20.png"/><Relationship Id="rId3" Type="http://schemas.openxmlformats.org/officeDocument/2006/relationships/slide" Target="slide31.xml"/><Relationship Id="rId7" Type="http://schemas.openxmlformats.org/officeDocument/2006/relationships/slide" Target="slide33.xml"/><Relationship Id="rId12" Type="http://schemas.openxmlformats.org/officeDocument/2006/relationships/image" Target="../media/image30.png"/><Relationship Id="rId17" Type="http://schemas.openxmlformats.org/officeDocument/2006/relationships/slide" Target="slide3.xml"/><Relationship Id="rId2" Type="http://schemas.openxmlformats.org/officeDocument/2006/relationships/image" Target="../media/image2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slide" Target="slide27.xml"/><Relationship Id="rId15" Type="http://schemas.openxmlformats.org/officeDocument/2006/relationships/slide" Target="slide29.xm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slide" Target="slide25.xml"/><Relationship Id="rId1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slide" Target="slide6.xml"/><Relationship Id="rId21" Type="http://schemas.openxmlformats.org/officeDocument/2006/relationships/image" Target="../media/image18.png"/><Relationship Id="rId7" Type="http://schemas.openxmlformats.org/officeDocument/2006/relationships/slide" Target="slide10.xml"/><Relationship Id="rId12" Type="http://schemas.openxmlformats.org/officeDocument/2006/relationships/image" Target="../media/image12.png"/><Relationship Id="rId17" Type="http://schemas.openxmlformats.org/officeDocument/2006/relationships/slide" Target="slide20.xml"/><Relationship Id="rId25" Type="http://schemas.openxmlformats.org/officeDocument/2006/relationships/slide" Target="slide18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24" Type="http://schemas.openxmlformats.org/officeDocument/2006/relationships/image" Target="../media/image20.png"/><Relationship Id="rId5" Type="http://schemas.openxmlformats.org/officeDocument/2006/relationships/slide" Target="slide16.xml"/><Relationship Id="rId15" Type="http://schemas.openxmlformats.org/officeDocument/2006/relationships/slide" Target="slide8.xml"/><Relationship Id="rId23" Type="http://schemas.openxmlformats.org/officeDocument/2006/relationships/slide" Target="slide22.xml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slide" Target="slide14.xml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2919412"/>
            <a:ext cx="7424737" cy="10191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Day at the Mine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38" y="-76200"/>
            <a:ext cx="4320862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43" y="2381250"/>
            <a:ext cx="3910519" cy="1562665"/>
          </a:xfrm>
        </p:spPr>
        <p:txBody>
          <a:bodyPr>
            <a:normAutofit/>
          </a:bodyPr>
          <a:lstStyle/>
          <a:p>
            <a:r>
              <a:rPr lang="en-US" sz="4800" dirty="0"/>
              <a:t>Emergency Evacuation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23486" r="45132" b="39248"/>
          <a:stretch/>
        </p:blipFill>
        <p:spPr>
          <a:xfrm>
            <a:off x="6131067" y="149215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10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6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0EE17191-F47E-4926-A2FE-673ACBDCF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23486" r="45132" b="39248"/>
          <a:stretch/>
        </p:blipFill>
        <p:spPr>
          <a:xfrm>
            <a:off x="6131067" y="149215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4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3" y="2457450"/>
            <a:ext cx="5256382" cy="1467416"/>
          </a:xfrm>
        </p:spPr>
        <p:txBody>
          <a:bodyPr>
            <a:normAutofit/>
          </a:bodyPr>
          <a:lstStyle/>
          <a:p>
            <a:r>
              <a:rPr lang="en-US" sz="4800" dirty="0"/>
              <a:t>Surface</a:t>
            </a:r>
            <a:br>
              <a:rPr lang="en-US" sz="4800" dirty="0"/>
            </a:br>
            <a:r>
              <a:rPr lang="en-US" sz="4800" dirty="0"/>
              <a:t>Ground Control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44894" r="57632" b="17839"/>
          <a:stretch/>
        </p:blipFill>
        <p:spPr>
          <a:xfrm>
            <a:off x="5940567" y="1577875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12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F7AAA7F-DAAA-4B21-9AC9-76CD1C6B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4088" y="6412116"/>
            <a:ext cx="131127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44894" r="57632" b="17839"/>
          <a:stretch/>
        </p:blipFill>
        <p:spPr>
          <a:xfrm>
            <a:off x="5940567" y="1577875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6CD513D9-C965-47F2-B324-B3CBBDD26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68" y="2762249"/>
            <a:ext cx="3910519" cy="77209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Explosives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9290" r="59730" b="3443"/>
          <a:stretch/>
        </p:blipFill>
        <p:spPr>
          <a:xfrm>
            <a:off x="6273942" y="143500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14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4BA57DAC-B61C-43F9-A150-89C1BACB4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9290" r="59730" b="3443"/>
          <a:stretch/>
        </p:blipFill>
        <p:spPr>
          <a:xfrm>
            <a:off x="6273942" y="143500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7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93" y="2628900"/>
            <a:ext cx="3910519" cy="78161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Conveyors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8" t="1281" r="17921" b="61452"/>
          <a:stretch/>
        </p:blipFill>
        <p:spPr>
          <a:xfrm>
            <a:off x="6292992" y="145405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16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A0EB95-7CDD-4090-86F5-5723A4E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C1AB2854-018B-45A5-848A-A8CD7E83C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8" t="1281" r="17921" b="61452"/>
          <a:stretch/>
        </p:blipFill>
        <p:spPr>
          <a:xfrm>
            <a:off x="6292992" y="145405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8" y="2400300"/>
            <a:ext cx="4780132" cy="1410266"/>
          </a:xfrm>
        </p:spPr>
        <p:txBody>
          <a:bodyPr>
            <a:normAutofit/>
          </a:bodyPr>
          <a:lstStyle/>
          <a:p>
            <a:r>
              <a:rPr lang="en-US" sz="4800" dirty="0"/>
              <a:t>Let’s Go Underground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061" r="66415" b="61672"/>
          <a:stretch/>
        </p:blipFill>
        <p:spPr>
          <a:xfrm>
            <a:off x="6150117" y="145405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18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29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F2DB666-E5D2-4EDE-BED7-69428851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19472BF6-2E00-4537-93AD-66F0A8C6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061" r="66415" b="61672"/>
          <a:stretch/>
        </p:blipFill>
        <p:spPr>
          <a:xfrm>
            <a:off x="6150117" y="145405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5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510FF4-3FF0-4470-A692-DD4A9BF9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ED04-DA95-465F-B29F-6AB471225AF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47538-86AB-46FC-BFA2-2EEB7028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B4A3A-8D33-4690-A3D4-555F3FD5096C}"/>
              </a:ext>
            </a:extLst>
          </p:cNvPr>
          <p:cNvSpPr txBox="1"/>
          <p:nvPr/>
        </p:nvSpPr>
        <p:spPr>
          <a:xfrm>
            <a:off x="7343775" y="2357131"/>
            <a:ext cx="16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Surface Pit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23DCC-48CA-4F45-9555-2BB979CA8768}"/>
              </a:ext>
            </a:extLst>
          </p:cNvPr>
          <p:cNvSpPr txBox="1"/>
          <p:nvPr/>
        </p:nvSpPr>
        <p:spPr>
          <a:xfrm>
            <a:off x="3180826" y="3722398"/>
            <a:ext cx="264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Underground Workings</a:t>
            </a:r>
          </a:p>
        </p:txBody>
      </p:sp>
    </p:spTree>
    <p:extLst>
      <p:ext uri="{BB962C8B-B14F-4D97-AF65-F5344CB8AC3E}">
        <p14:creationId xmlns:p14="http://schemas.microsoft.com/office/powerpoint/2010/main" val="8999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93" y="2400299"/>
            <a:ext cx="4722982" cy="1495991"/>
          </a:xfrm>
        </p:spPr>
        <p:txBody>
          <a:bodyPr>
            <a:normAutofit/>
          </a:bodyPr>
          <a:lstStyle/>
          <a:p>
            <a:r>
              <a:rPr lang="en-US" sz="4800" dirty="0"/>
              <a:t>Underground Ventilation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181" r="66353" b="62552"/>
          <a:stretch/>
        </p:blipFill>
        <p:spPr>
          <a:xfrm>
            <a:off x="5988192" y="151120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20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D96CACD-A386-4C04-BCCA-017F527A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D271AE5A-B144-45F5-813C-60E1A47F1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181" r="66353" b="62552"/>
          <a:stretch/>
        </p:blipFill>
        <p:spPr>
          <a:xfrm>
            <a:off x="5988192" y="151120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6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DEC47-ECC8-4856-B543-F32751FF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"/>
            <a:ext cx="12192000" cy="6858000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5BC4D54-9341-4BA4-A7B3-F254CB46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Abandoned Areas" descr="A picture containing text, clock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1B4EAC0F-1CC9-43FB-A0A2-B22E5F77E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6" y="5431846"/>
            <a:ext cx="771825" cy="771825"/>
          </a:xfrm>
          <a:prstGeom prst="rect">
            <a:avLst/>
          </a:prstGeom>
        </p:spPr>
      </p:pic>
      <p:pic>
        <p:nvPicPr>
          <p:cNvPr id="8" name="UG Ground Control" descr="Ic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4EE76221-F5B2-4BAB-8C99-B94873EBCD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31" y="761262"/>
            <a:ext cx="771825" cy="771825"/>
          </a:xfrm>
          <a:prstGeom prst="rect">
            <a:avLst/>
          </a:prstGeom>
        </p:spPr>
      </p:pic>
      <p:pic>
        <p:nvPicPr>
          <p:cNvPr id="9" name="Ladderways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6E3B72DD-93FD-4AB5-AC2B-1EC13328D4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87" y="1961976"/>
            <a:ext cx="771825" cy="771825"/>
          </a:xfrm>
          <a:prstGeom prst="rect">
            <a:avLst/>
          </a:prstGeom>
        </p:spPr>
      </p:pic>
      <p:pic>
        <p:nvPicPr>
          <p:cNvPr id="11" name="UG Transportation" descr="Ico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5159C0AA-FBEA-486A-A1CC-9B8C33250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73" y="748158"/>
            <a:ext cx="771825" cy="7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F6CD8-3AAF-4041-AA4D-F90829C870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13" y="2039042"/>
            <a:ext cx="1071344" cy="6428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F7ED80-13A3-4E00-8762-504879FFB5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24" y="3385108"/>
            <a:ext cx="788215" cy="472929"/>
          </a:xfrm>
          <a:prstGeom prst="rect">
            <a:avLst/>
          </a:prstGeom>
        </p:spPr>
      </p:pic>
      <p:pic>
        <p:nvPicPr>
          <p:cNvPr id="18" name="UG Communication" descr="Ico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62920AD2-0E45-4DD6-B6A9-9F37ADEBBE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4" y="1354651"/>
            <a:ext cx="771825" cy="771825"/>
          </a:xfrm>
          <a:prstGeom prst="rect">
            <a:avLst/>
          </a:prstGeom>
        </p:spPr>
      </p:pic>
      <p:pic>
        <p:nvPicPr>
          <p:cNvPr id="19" name="Exposives" descr="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8EB34A54-A060-40E4-B776-DB10EDCAFB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2" y="3177291"/>
            <a:ext cx="771825" cy="771825"/>
          </a:xfrm>
          <a:prstGeom prst="rect">
            <a:avLst/>
          </a:prstGeom>
        </p:spPr>
      </p:pic>
      <p:pic>
        <p:nvPicPr>
          <p:cNvPr id="20" name="UG Access">
            <a:hlinkClick r:id="rId17" action="ppaction://hlinksldjump"/>
            <a:extLst>
              <a:ext uri="{FF2B5EF4-FFF2-40B4-BE49-F238E27FC236}">
                <a16:creationId xmlns:a16="http://schemas.microsoft.com/office/drawing/2014/main" id="{F5B4CAE4-34EA-4FAC-BDD9-64A6277E7E7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74" y="0"/>
            <a:ext cx="771826" cy="7718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3700" y="0"/>
            <a:ext cx="57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Click on the icons to navigate to the mine area.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Click on the ore cart to return to this screen.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28874"/>
            <a:ext cx="5362575" cy="1419791"/>
          </a:xfrm>
        </p:spPr>
        <p:txBody>
          <a:bodyPr>
            <a:normAutofit/>
          </a:bodyPr>
          <a:lstStyle/>
          <a:p>
            <a:r>
              <a:rPr lang="en-US" sz="4800" dirty="0"/>
              <a:t>Underground</a:t>
            </a:r>
            <a:br>
              <a:rPr lang="en-US" sz="4800" dirty="0"/>
            </a:br>
            <a:r>
              <a:rPr lang="en-US" sz="4800" dirty="0"/>
              <a:t>Communication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765" r="62889" b="62476"/>
          <a:stretch/>
        </p:blipFill>
        <p:spPr>
          <a:xfrm>
            <a:off x="6064392" y="1415982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23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CDD6EC4C-6936-4740-82F7-A786B6A44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765" r="62889" b="62476"/>
          <a:stretch/>
        </p:blipFill>
        <p:spPr>
          <a:xfrm>
            <a:off x="6064392" y="1415982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486025"/>
            <a:ext cx="5638799" cy="1486466"/>
          </a:xfrm>
        </p:spPr>
        <p:txBody>
          <a:bodyPr>
            <a:normAutofit/>
          </a:bodyPr>
          <a:lstStyle/>
          <a:p>
            <a:r>
              <a:rPr lang="en-US" sz="4800" dirty="0"/>
              <a:t>Underground</a:t>
            </a:r>
            <a:br>
              <a:rPr lang="en-US" sz="4800" dirty="0"/>
            </a:br>
            <a:r>
              <a:rPr lang="en-US" sz="4800" dirty="0"/>
              <a:t>Transportation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765" r="62889" b="62476"/>
          <a:stretch/>
        </p:blipFill>
        <p:spPr>
          <a:xfrm>
            <a:off x="6140592" y="1520757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25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6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6C86CB30-B8C5-4D9E-A381-CB6671AAE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765" r="62889" b="62476"/>
          <a:stretch/>
        </p:blipFill>
        <p:spPr>
          <a:xfrm>
            <a:off x="6140592" y="1520757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0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09801"/>
            <a:ext cx="6038849" cy="1572190"/>
          </a:xfrm>
        </p:spPr>
        <p:txBody>
          <a:bodyPr>
            <a:normAutofit/>
          </a:bodyPr>
          <a:lstStyle/>
          <a:p>
            <a:r>
              <a:rPr lang="en-US" sz="4800" dirty="0"/>
              <a:t>Underground</a:t>
            </a:r>
            <a:br>
              <a:rPr lang="en-US" sz="4800" dirty="0"/>
            </a:br>
            <a:r>
              <a:rPr lang="en-US" sz="4800" dirty="0"/>
              <a:t>Ground Control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4" t="-28" r="21029" b="64269"/>
          <a:stretch/>
        </p:blipFill>
        <p:spPr>
          <a:xfrm>
            <a:off x="6178692" y="1596957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27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7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5D35CF1-64F4-48BF-8A2F-67EEE5D3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4088" y="6421844"/>
            <a:ext cx="131127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2568D3E9-3128-4D11-8902-DD68DC3BE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4" t="-28" r="21029" b="64269"/>
          <a:stretch/>
        </p:blipFill>
        <p:spPr>
          <a:xfrm>
            <a:off x="6178692" y="1596957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2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2495549"/>
            <a:ext cx="4591049" cy="1457891"/>
          </a:xfrm>
        </p:spPr>
        <p:txBody>
          <a:bodyPr>
            <a:normAutofit/>
          </a:bodyPr>
          <a:lstStyle/>
          <a:p>
            <a:r>
              <a:rPr lang="en-US" sz="4800" dirty="0"/>
              <a:t>Underground</a:t>
            </a:r>
            <a:br>
              <a:rPr lang="en-US" sz="4800" dirty="0"/>
            </a:br>
            <a:r>
              <a:rPr lang="en-US" sz="4800" dirty="0"/>
              <a:t>Explosives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3" t="12310" r="-20" b="51931"/>
          <a:stretch/>
        </p:blipFill>
        <p:spPr>
          <a:xfrm>
            <a:off x="6188217" y="1682682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29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4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 descr="A picture containing logo&#10;&#10;Description automatically generated">
            <a:extLst>
              <a:ext uri="{FF2B5EF4-FFF2-40B4-BE49-F238E27FC236}">
                <a16:creationId xmlns:a16="http://schemas.microsoft.com/office/drawing/2014/main" id="{EE75D07B-B14E-4365-AB70-45989F563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Surface Communication" descr="Ic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0673F62A-FD73-4676-9A99-D5D9DCF1D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96" y="2657175"/>
            <a:ext cx="771825" cy="771825"/>
          </a:xfrm>
          <a:prstGeom prst="rect">
            <a:avLst/>
          </a:prstGeom>
        </p:spPr>
      </p:pic>
      <p:pic>
        <p:nvPicPr>
          <p:cNvPr id="12" name="Conveyors" descr="A picture containing text, transport, wheel, disk brak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B5ECBBA2-137B-4A97-8053-2642505A9D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59" y="671062"/>
            <a:ext cx="771825" cy="771825"/>
          </a:xfrm>
          <a:prstGeom prst="rect">
            <a:avLst/>
          </a:prstGeom>
        </p:spPr>
      </p:pic>
      <p:pic>
        <p:nvPicPr>
          <p:cNvPr id="16" name="Evacuation" descr="Ic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D8FC9111-E1F0-4F63-9670-7342C12D8C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4" y="2170009"/>
            <a:ext cx="771825" cy="771825"/>
          </a:xfrm>
          <a:prstGeom prst="rect">
            <a:avLst/>
          </a:prstGeom>
        </p:spPr>
      </p:pic>
      <p:pic>
        <p:nvPicPr>
          <p:cNvPr id="18" name="Exposives" descr="Ico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C2B715C1-E1DA-4839-B497-7C6B98AEF7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21" y="5191568"/>
            <a:ext cx="771825" cy="771825"/>
          </a:xfrm>
          <a:prstGeom prst="rect">
            <a:avLst/>
          </a:prstGeom>
        </p:spPr>
      </p:pic>
      <p:pic>
        <p:nvPicPr>
          <p:cNvPr id="20" name="Ground Control" descr="A picture containing text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6EFCEFED-84E3-44DC-AE73-5BBF2520E4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6" y="3704830"/>
            <a:ext cx="771825" cy="771825"/>
          </a:xfrm>
          <a:prstGeom prst="rect">
            <a:avLst/>
          </a:prstGeom>
        </p:spPr>
      </p:pic>
      <p:pic>
        <p:nvPicPr>
          <p:cNvPr id="30" name="Gate Stop" descr="Logo, ico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B43CCB3B-456F-48AA-9908-A69AB9CEA1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25" y="5276625"/>
            <a:ext cx="771825" cy="771825"/>
          </a:xfrm>
          <a:prstGeom prst="rect">
            <a:avLst/>
          </a:prstGeom>
        </p:spPr>
      </p:pic>
      <p:pic>
        <p:nvPicPr>
          <p:cNvPr id="36" name="Transportation" descr="Logo, icon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1CCED085-00D0-4A44-AEEA-8168BDE2DC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04" y="2493716"/>
            <a:ext cx="771825" cy="771825"/>
          </a:xfrm>
          <a:prstGeom prst="rect">
            <a:avLst/>
          </a:prstGeom>
        </p:spPr>
      </p:pic>
      <p:pic>
        <p:nvPicPr>
          <p:cNvPr id="38" name="UG Ventilation" descr="Icon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6FD11C2D-108B-48F6-B50B-DFF7526482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975"/>
            <a:ext cx="771825" cy="771825"/>
          </a:xfrm>
          <a:prstGeom prst="rect">
            <a:avLst/>
          </a:prstGeom>
        </p:spPr>
      </p:pic>
      <p:pic>
        <p:nvPicPr>
          <p:cNvPr id="43" name="Dirt Pile">
            <a:extLst>
              <a:ext uri="{FF2B5EF4-FFF2-40B4-BE49-F238E27FC236}">
                <a16:creationId xmlns:a16="http://schemas.microsoft.com/office/drawing/2014/main" id="{B44C927A-1012-4046-AF2D-699140F55B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73" y="4465917"/>
            <a:ext cx="1007052" cy="604231"/>
          </a:xfrm>
          <a:prstGeom prst="rect">
            <a:avLst/>
          </a:prstGeom>
        </p:spPr>
      </p:pic>
      <p:pic>
        <p:nvPicPr>
          <p:cNvPr id="47" name="Haul Truck Road">
            <a:extLst>
              <a:ext uri="{FF2B5EF4-FFF2-40B4-BE49-F238E27FC236}">
                <a16:creationId xmlns:a16="http://schemas.microsoft.com/office/drawing/2014/main" id="{4436FA4D-AE16-425D-B415-F1FE245DE6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11" y="2398184"/>
            <a:ext cx="1007052" cy="604231"/>
          </a:xfrm>
          <a:prstGeom prst="rect">
            <a:avLst/>
          </a:prstGeom>
        </p:spPr>
      </p:pic>
      <p:pic>
        <p:nvPicPr>
          <p:cNvPr id="51" name="Haul Truck Pit" descr="A picture containing handcart&#10;&#10;Description automatically generated">
            <a:extLst>
              <a:ext uri="{FF2B5EF4-FFF2-40B4-BE49-F238E27FC236}">
                <a16:creationId xmlns:a16="http://schemas.microsoft.com/office/drawing/2014/main" id="{52B8BE26-7B09-4CE1-86C6-AAE73C9BE8A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5" y="4234369"/>
            <a:ext cx="771825" cy="463095"/>
          </a:xfrm>
          <a:prstGeom prst="rect">
            <a:avLst/>
          </a:prstGeom>
        </p:spPr>
      </p:pic>
      <p:pic>
        <p:nvPicPr>
          <p:cNvPr id="57" name="Shovel Pit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8FEA5535-F91B-4F35-ACA5-B589C2C2C5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74" y="4165256"/>
            <a:ext cx="771825" cy="463095"/>
          </a:xfrm>
          <a:prstGeom prst="rect">
            <a:avLst/>
          </a:prstGeom>
        </p:spPr>
      </p:pic>
      <p:pic>
        <p:nvPicPr>
          <p:cNvPr id="6" name="UG Access">
            <a:hlinkClick r:id="rId23" action="ppaction://hlinksldjump"/>
            <a:extLst>
              <a:ext uri="{FF2B5EF4-FFF2-40B4-BE49-F238E27FC236}">
                <a16:creationId xmlns:a16="http://schemas.microsoft.com/office/drawing/2014/main" id="{5BB0EEF9-913D-433A-B361-671831CEAD1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80" y="5178"/>
            <a:ext cx="771826" cy="771826"/>
          </a:xfrm>
          <a:prstGeom prst="rect">
            <a:avLst/>
          </a:prstGeom>
        </p:spPr>
      </p:pic>
      <p:pic>
        <p:nvPicPr>
          <p:cNvPr id="39" name="Brass Board Communication" descr="Circle&#10;&#10;Description automatically generated">
            <a:hlinkClick r:id="rId25" action="ppaction://hlinksldjump"/>
            <a:extLst>
              <a:ext uri="{FF2B5EF4-FFF2-40B4-BE49-F238E27FC236}">
                <a16:creationId xmlns:a16="http://schemas.microsoft.com/office/drawing/2014/main" id="{33617C7F-6535-48C0-B861-03C77EBAF8C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93" y="877474"/>
            <a:ext cx="771825" cy="7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975" y="6086475"/>
            <a:ext cx="57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Click on the icons to navigate to the mine area.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Click on the ore cart to return to this screen.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42D9B4CE-F7F9-465F-A7E5-180EC8D53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3" t="12310" r="-20" b="51931"/>
          <a:stretch/>
        </p:blipFill>
        <p:spPr>
          <a:xfrm>
            <a:off x="6188217" y="1682682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1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38450"/>
            <a:ext cx="6124574" cy="80066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Abandoned Areas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0" t="63735" r="34073" b="506"/>
          <a:stretch/>
        </p:blipFill>
        <p:spPr>
          <a:xfrm>
            <a:off x="6188217" y="1501707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31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28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A86DF98C-90E7-45A1-B9FA-082AC334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0" t="63735" r="34073" b="506"/>
          <a:stretch/>
        </p:blipFill>
        <p:spPr>
          <a:xfrm>
            <a:off x="6188217" y="1501707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7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2628900"/>
            <a:ext cx="4333874" cy="81971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Ladderways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2" t="23032" r="34501" b="41209"/>
          <a:stretch/>
        </p:blipFill>
        <p:spPr>
          <a:xfrm>
            <a:off x="6121542" y="1377882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33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43655" y="6409657"/>
            <a:ext cx="1312025" cy="365125"/>
          </a:xfrm>
        </p:spPr>
        <p:txBody>
          <a:bodyPr/>
          <a:lstStyle/>
          <a:p>
            <a:fld id="{20C916DC-B21F-42C8-BDC3-D172FB33DF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9" name="Picture 28">
            <a:hlinkClick r:id="rId3" action="ppaction://hlinksldjump"/>
            <a:extLst>
              <a:ext uri="{FF2B5EF4-FFF2-40B4-BE49-F238E27FC236}">
                <a16:creationId xmlns:a16="http://schemas.microsoft.com/office/drawing/2014/main" id="{DA9C688E-93E9-4891-9169-E3B031419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2" t="23032" r="34501" b="41209"/>
          <a:stretch/>
        </p:blipFill>
        <p:spPr>
          <a:xfrm>
            <a:off x="6121542" y="1377882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9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2419350"/>
            <a:ext cx="3676649" cy="1410266"/>
          </a:xfrm>
        </p:spPr>
        <p:txBody>
          <a:bodyPr>
            <a:normAutofit/>
          </a:bodyPr>
          <a:lstStyle/>
          <a:p>
            <a:r>
              <a:rPr lang="en-US" sz="4800" dirty="0"/>
              <a:t>Entering a </a:t>
            </a:r>
            <a:br>
              <a:rPr lang="en-US" sz="4800" dirty="0"/>
            </a:br>
            <a:r>
              <a:rPr lang="en-US" sz="4800" dirty="0"/>
              <a:t>Mine Site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0" t="54138" r="3679" b="1"/>
          <a:stretch/>
        </p:blipFill>
        <p:spPr>
          <a:xfrm>
            <a:off x="6112341" y="1550505"/>
            <a:ext cx="5310231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4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ED5034E-FCFE-413E-95B5-D63D7F6BD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0" t="54138" r="3679" b="1"/>
          <a:stretch/>
        </p:blipFill>
        <p:spPr>
          <a:xfrm>
            <a:off x="6112341" y="1550505"/>
            <a:ext cx="5310231" cy="3298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362199"/>
            <a:ext cx="5581649" cy="1515041"/>
          </a:xfrm>
        </p:spPr>
        <p:txBody>
          <a:bodyPr>
            <a:normAutofit/>
          </a:bodyPr>
          <a:lstStyle/>
          <a:p>
            <a:r>
              <a:rPr lang="en-US" sz="4800" dirty="0"/>
              <a:t>Surface Communication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1" t="31687" r="1" b="25562"/>
          <a:stretch/>
        </p:blipFill>
        <p:spPr>
          <a:xfrm>
            <a:off x="6036140" y="1588605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6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18">
            <a:hlinkClick r:id="rId3" action="ppaction://hlinksldjump"/>
            <a:extLst>
              <a:ext uri="{FF2B5EF4-FFF2-40B4-BE49-F238E27FC236}">
                <a16:creationId xmlns:a16="http://schemas.microsoft.com/office/drawing/2014/main" id="{88FB1B94-8267-4E1A-889D-068B958B6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1" t="31687" r="1" b="25562"/>
          <a:stretch/>
        </p:blipFill>
        <p:spPr>
          <a:xfrm>
            <a:off x="6036140" y="1588605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4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7D39-D85D-4F63-B0B0-27A4C610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2495550"/>
            <a:ext cx="5180182" cy="1448366"/>
          </a:xfrm>
        </p:spPr>
        <p:txBody>
          <a:bodyPr>
            <a:normAutofit/>
          </a:bodyPr>
          <a:lstStyle/>
          <a:p>
            <a:r>
              <a:rPr lang="en-US" sz="4800" dirty="0"/>
              <a:t>Surface Transportation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6" t="24815" r="27393" b="37919"/>
          <a:stretch/>
        </p:blipFill>
        <p:spPr>
          <a:xfrm>
            <a:off x="6121542" y="1530250"/>
            <a:ext cx="5310232" cy="32987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60CDC-596D-4EF2-8F3C-40C75EF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16DC-B21F-42C8-BDC3-D172FB33DFF5}" type="slidenum">
              <a:rPr lang="en-US" smtClean="0">
                <a:solidFill>
                  <a:srgbClr val="5E759C"/>
                </a:solidFill>
              </a:rPr>
              <a:pPr/>
              <a:t>8</a:t>
            </a:fld>
            <a:endParaRPr lang="en-US">
              <a:solidFill>
                <a:srgbClr val="5E7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647CD-FF9A-4686-A2F1-3F4A476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1CF59F7-1574-4180-A9A2-8EA57539A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6" t="24815" r="27393" b="37919"/>
          <a:stretch/>
        </p:blipFill>
        <p:spPr>
          <a:xfrm>
            <a:off x="6121542" y="1530250"/>
            <a:ext cx="5310232" cy="3298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C90B74B-C354-4371-B71B-E7DDE4176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28" y="5798760"/>
            <a:ext cx="1907814" cy="11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MCIS Theme_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Mines Alternate (Montserrat)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41CEEA-8573-448C-8ECD-EF78B5B61475}" vid="{130EB677-FEFC-4966-B574-812A779571E3}"/>
    </a:ext>
  </a:extLst>
</a:theme>
</file>

<file path=ppt/theme/theme2.xml><?xml version="1.0" encoding="utf-8"?>
<a:theme xmlns:a="http://schemas.openxmlformats.org/drawingml/2006/main" name="Custom Design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Mines Alternate (Montserrat)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41CEEA-8573-448C-8ECD-EF78B5B61475}" vid="{AFD1DE7E-0AD9-4D8D-AD72-F2D30CD2BA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EMCIS Template_2021</Template>
  <TotalTime>1368</TotalTime>
  <Words>133</Words>
  <Application>Microsoft Office PowerPoint</Application>
  <PresentationFormat>Widescreen</PresentationFormat>
  <Paragraphs>64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Montserrat</vt:lpstr>
      <vt:lpstr>Verdana</vt:lpstr>
      <vt:lpstr>EMCIS Theme_</vt:lpstr>
      <vt:lpstr>Custom Design</vt:lpstr>
      <vt:lpstr>A Day at the Mine</vt:lpstr>
      <vt:lpstr>PowerPoint Presentation</vt:lpstr>
      <vt:lpstr>PowerPoint Presentation</vt:lpstr>
      <vt:lpstr>Entering a  Mine Site</vt:lpstr>
      <vt:lpstr>PowerPoint Presentation</vt:lpstr>
      <vt:lpstr>Surface Communication</vt:lpstr>
      <vt:lpstr>PowerPoint Presentation</vt:lpstr>
      <vt:lpstr>Surface Transportation</vt:lpstr>
      <vt:lpstr>PowerPoint Presentation</vt:lpstr>
      <vt:lpstr>Emergency Evacuation</vt:lpstr>
      <vt:lpstr>PowerPoint Presentation</vt:lpstr>
      <vt:lpstr>Surface Ground Control</vt:lpstr>
      <vt:lpstr>PowerPoint Presentation</vt:lpstr>
      <vt:lpstr>Explosives</vt:lpstr>
      <vt:lpstr>PowerPoint Presentation</vt:lpstr>
      <vt:lpstr>Conveyors</vt:lpstr>
      <vt:lpstr>PowerPoint Presentation</vt:lpstr>
      <vt:lpstr>Let’s Go Underground</vt:lpstr>
      <vt:lpstr>PowerPoint Presentation</vt:lpstr>
      <vt:lpstr>Underground Ventilation</vt:lpstr>
      <vt:lpstr>PowerPoint Presentation</vt:lpstr>
      <vt:lpstr>PowerPoint Presentation</vt:lpstr>
      <vt:lpstr>Underground Communication</vt:lpstr>
      <vt:lpstr>PowerPoint Presentation</vt:lpstr>
      <vt:lpstr>Underground Transportation</vt:lpstr>
      <vt:lpstr>PowerPoint Presentation</vt:lpstr>
      <vt:lpstr>Underground Ground Control</vt:lpstr>
      <vt:lpstr>PowerPoint Presentation</vt:lpstr>
      <vt:lpstr>Underground Explosives</vt:lpstr>
      <vt:lpstr>PowerPoint Presentation</vt:lpstr>
      <vt:lpstr>Abandoned Areas</vt:lpstr>
      <vt:lpstr>PowerPoint Presentation</vt:lpstr>
      <vt:lpstr>Ladderways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at the Mine</dc:title>
  <dc:creator>Jerry Powers</dc:creator>
  <cp:lastModifiedBy>David Lauriski</cp:lastModifiedBy>
  <cp:revision>67</cp:revision>
  <dcterms:created xsi:type="dcterms:W3CDTF">2021-01-13T19:07:20Z</dcterms:created>
  <dcterms:modified xsi:type="dcterms:W3CDTF">2022-12-12T20:40:39Z</dcterms:modified>
</cp:coreProperties>
</file>